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2" r:id="rId4"/>
    <p:sldId id="258" r:id="rId5"/>
    <p:sldId id="270" r:id="rId6"/>
    <p:sldId id="271" r:id="rId7"/>
    <p:sldId id="273" r:id="rId8"/>
    <p:sldId id="259" r:id="rId9"/>
    <p:sldId id="277" r:id="rId10"/>
    <p:sldId id="278" r:id="rId11"/>
    <p:sldId id="279" r:id="rId12"/>
    <p:sldId id="280" r:id="rId13"/>
    <p:sldId id="281" r:id="rId14"/>
    <p:sldId id="282" r:id="rId15"/>
    <p:sldId id="288" r:id="rId16"/>
    <p:sldId id="274" r:id="rId17"/>
    <p:sldId id="275" r:id="rId18"/>
    <p:sldId id="27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123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tr-TR" sz="1800" dirty="0"/>
          </a:p>
        </p:txBody>
      </p:sp>
      <p:sp>
        <p:nvSpPr>
          <p:cNvPr id="7" name="Serbest 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Başlık 1"/>
          <p:cNvSpPr txBox="1">
            <a:spLocks/>
          </p:cNvSpPr>
          <p:nvPr userDrawn="1"/>
        </p:nvSpPr>
        <p:spPr>
          <a:xfrm>
            <a:off x="0" y="6565548"/>
            <a:ext cx="121920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Edremit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İlçe Millî Eğitim Müdürlüğü | Bilgi İşlem Daire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Başkanlığı</a:t>
            </a:r>
            <a:endParaRPr lang="tr-TR" sz="1400" dirty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12" name="Dikdörtgen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13" name="Metin Yer Tutucusu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8" name="Resim Yer Tutucusu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800" dirty="0"/>
          </a:p>
        </p:txBody>
      </p:sp>
      <p:sp>
        <p:nvSpPr>
          <p:cNvPr id="11" name="Serbest 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12" name="Serbest 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5" name="Resim Yer Tutucusu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6" name="Talimat Metni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1">
              <a:buNone/>
            </a:pPr>
            <a:r>
              <a:rPr lang="tr-TR" sz="1200" b="1" i="1" dirty="0" smtClean="0">
                <a:latin typeface="Arial"/>
                <a:ea typeface="+mn-ea"/>
                <a:cs typeface="Arial"/>
              </a:rPr>
              <a:t>NOT:</a:t>
            </a:r>
          </a:p>
          <a:p>
            <a:pPr algn="l" defTabSz="914400" rtl="1">
              <a:buNone/>
            </a:pPr>
            <a:r>
              <a:rPr lang="tr-TR" sz="1200" b="0" i="1" dirty="0" smtClean="0">
                <a:latin typeface="Arial"/>
                <a:ea typeface="+mn-ea"/>
                <a:cs typeface="Arial"/>
              </a:rPr>
              <a:t>Bu slayt üzerindeki resmi değiştirmek için resmi seçin ve silin. Ardından, kendi resminizi eklemek için yer tutucudaki Resimler simgesini tıklatın.</a:t>
            </a:r>
            <a:endParaRPr lang="tr-TR" sz="1200" b="0" i="1" dirty="0">
              <a:latin typeface="Arial"/>
              <a:ea typeface="+mn-ea"/>
              <a:cs typeface="Arial"/>
            </a:endParaRPr>
          </a:p>
        </p:txBody>
      </p:sp>
      <p:sp>
        <p:nvSpPr>
          <p:cNvPr id="9" name="Başlık 1"/>
          <p:cNvSpPr txBox="1">
            <a:spLocks/>
          </p:cNvSpPr>
          <p:nvPr userDrawn="1"/>
        </p:nvSpPr>
        <p:spPr>
          <a:xfrm>
            <a:off x="0" y="6565548"/>
            <a:ext cx="121920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Edremit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İlçe Millî Eğitim Müdürlüğü | Bilgi İşlem Daire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Başkanlığı</a:t>
            </a:r>
            <a:endParaRPr lang="tr-TR" sz="1400" dirty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800" dirty="0"/>
          </a:p>
        </p:txBody>
      </p:sp>
      <p:sp>
        <p:nvSpPr>
          <p:cNvPr id="8" name="Serbest 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9" name="Serbest 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10" name="Serbest 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Başlık 1"/>
          <p:cNvSpPr txBox="1">
            <a:spLocks/>
          </p:cNvSpPr>
          <p:nvPr userDrawn="1"/>
        </p:nvSpPr>
        <p:spPr>
          <a:xfrm>
            <a:off x="0" y="6565548"/>
            <a:ext cx="121920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Edremit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İlçe Millî Eğitim Müdürlüğü | Bilgi İşlem Daire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Başkanlığı</a:t>
            </a:r>
            <a:endParaRPr lang="tr-TR" sz="1400" dirty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tr-TR" smtClean="0"/>
              <a:pPr/>
              <a:t>10.07.2015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Başlık 1"/>
          <p:cNvSpPr txBox="1">
            <a:spLocks/>
          </p:cNvSpPr>
          <p:nvPr userDrawn="1"/>
        </p:nvSpPr>
        <p:spPr>
          <a:xfrm>
            <a:off x="0" y="6565548"/>
            <a:ext cx="121920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Edremit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40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İlçe Millî Eğitim Müdürlüğü | Bilgi İşlem Daire</a:t>
            </a:r>
            <a:r>
              <a:rPr lang="tr-TR" sz="1400" baseline="0" dirty="0" smtClean="0">
                <a:solidFill>
                  <a:srgbClr val="FFD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Başkanlığı</a:t>
            </a:r>
            <a:endParaRPr lang="tr-TR" sz="1400" dirty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Videolar/T.C.%20&#304;&#231;i&#351;leri%20Bakanl&#305;&#287;&#305;%20_%20e-Otoban%20Projesi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91" y="1873584"/>
            <a:ext cx="5948450" cy="2560320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480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MEB DYS </a:t>
            </a:r>
            <a:r>
              <a:rPr lang="tr-TR" sz="4800" dirty="0" smtClean="0">
                <a:solidFill>
                  <a:srgbClr val="595959"/>
                </a:solidFill>
                <a:latin typeface="Book Antiqua"/>
              </a:rPr>
              <a:t/>
            </a:r>
            <a:br>
              <a:rPr lang="tr-TR" sz="4800" dirty="0" smtClean="0">
                <a:solidFill>
                  <a:srgbClr val="595959"/>
                </a:solidFill>
                <a:latin typeface="Book Antiqua"/>
              </a:rPr>
            </a:br>
            <a:r>
              <a:rPr lang="tr-TR" sz="4800" dirty="0" smtClean="0">
                <a:solidFill>
                  <a:srgbClr val="C00000"/>
                </a:solidFill>
                <a:latin typeface="Book Antiqua"/>
              </a:rPr>
              <a:t>E-OTOBAN</a:t>
            </a:r>
            <a:r>
              <a:rPr lang="tr-TR" sz="4800" dirty="0" smtClean="0">
                <a:solidFill>
                  <a:srgbClr val="595959"/>
                </a:solidFill>
                <a:latin typeface="Book Antiqua"/>
              </a:rPr>
              <a:t> </a:t>
            </a:r>
            <a:r>
              <a:rPr lang="tr-TR" sz="4800" dirty="0" smtClean="0">
                <a:solidFill>
                  <a:srgbClr val="7030A0"/>
                </a:solidFill>
                <a:latin typeface="Book Antiqua"/>
              </a:rPr>
              <a:t>ENTEGRASYONU</a:t>
            </a:r>
            <a:endParaRPr lang="tr-TR" sz="4800" b="0" i="0" dirty="0">
              <a:solidFill>
                <a:srgbClr val="7030A0"/>
              </a:solidFill>
              <a:latin typeface="Book Antiqua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sz="2400" b="0" i="0" dirty="0" smtClean="0"/>
              <a:t>Alt Başlık</a:t>
            </a:r>
            <a:endParaRPr lang="tr-TR" sz="2400" b="0" i="0" dirty="0"/>
          </a:p>
        </p:txBody>
      </p:sp>
      <p:pic>
        <p:nvPicPr>
          <p:cNvPr id="5" name="Resim Yer Tutucusu 4" descr="Flu hareketli şehir sokakları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2" y="506098"/>
            <a:ext cx="1600984" cy="15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722"/>
          </a:xfrm>
        </p:spPr>
        <p:txBody>
          <a:bodyPr>
            <a:noAutofit/>
          </a:bodyPr>
          <a:lstStyle/>
          <a:p>
            <a:r>
              <a:rPr lang="tr-TR" sz="4400" dirty="0" smtClean="0"/>
              <a:t>ÜZERİMİZE DÜŞEN GÖREV NE?</a:t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Hiyerarşi Sırasına Dikkat!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4982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4400" dirty="0" smtClean="0">
                <a:solidFill>
                  <a:schemeClr val="tx2"/>
                </a:solidFill>
              </a:rPr>
              <a:t>3. Otoban </a:t>
            </a:r>
            <a:r>
              <a:rPr lang="tr-TR" sz="4400" dirty="0">
                <a:solidFill>
                  <a:schemeClr val="tx2"/>
                </a:solidFill>
              </a:rPr>
              <a:t>sistemine gidecek evrakların onay listesi seçilirken Onay listesi </a:t>
            </a:r>
            <a:r>
              <a:rPr lang="tr-TR" sz="4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Millî Eğitim Bakanlığı </a:t>
            </a:r>
            <a:r>
              <a:rPr lang="tr-TR" sz="4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personeli ile </a:t>
            </a:r>
            <a:r>
              <a:rPr lang="tr-TR" sz="4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başlamalı </a:t>
            </a:r>
            <a:r>
              <a:rPr lang="tr-TR" sz="4400" dirty="0">
                <a:solidFill>
                  <a:schemeClr val="tx2"/>
                </a:solidFill>
              </a:rPr>
              <a:t>ve </a:t>
            </a:r>
            <a:r>
              <a:rPr lang="tr-TR" sz="4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İçişleri personeli ile son bulmalıdır</a:t>
            </a:r>
            <a:r>
              <a:rPr lang="tr-TR" sz="4400" dirty="0">
                <a:solidFill>
                  <a:schemeClr val="tx2"/>
                </a:solidFill>
              </a:rPr>
              <a:t>. Aksi takdirde İş Akışı hatalı olduğundan iş akışı </a:t>
            </a:r>
            <a:r>
              <a:rPr lang="tr-TR" sz="4400" dirty="0" smtClean="0">
                <a:solidFill>
                  <a:schemeClr val="tx2"/>
                </a:solidFill>
              </a:rPr>
              <a:t>onay sıralamasında </a:t>
            </a:r>
            <a:r>
              <a:rPr lang="tr-TR" sz="4400" dirty="0">
                <a:solidFill>
                  <a:schemeClr val="tx2"/>
                </a:solidFill>
              </a:rPr>
              <a:t>İçişleri Bakanlığı personelinden önce gelen son kullanıcıya evrak reddedilir.</a:t>
            </a:r>
          </a:p>
        </p:txBody>
      </p:sp>
    </p:spTree>
    <p:extLst>
      <p:ext uri="{BB962C8B-B14F-4D97-AF65-F5344CB8AC3E}">
        <p14:creationId xmlns:p14="http://schemas.microsoft.com/office/powerpoint/2010/main" val="30320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4852"/>
          </a:xfrm>
        </p:spPr>
        <p:txBody>
          <a:bodyPr>
            <a:noAutofit/>
          </a:bodyPr>
          <a:lstStyle/>
          <a:p>
            <a:r>
              <a:rPr lang="tr-TR" sz="4400" dirty="0" smtClean="0"/>
              <a:t>ÜZERİMİZE DÜŞEN GÖREV NE?</a:t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Yazının </a:t>
            </a:r>
            <a:r>
              <a:rPr lang="tr-TR" sz="4400" dirty="0" err="1" smtClean="0">
                <a:solidFill>
                  <a:srgbClr val="FFFF00"/>
                </a:solidFill>
              </a:rPr>
              <a:t>Red</a:t>
            </a:r>
            <a:r>
              <a:rPr lang="tr-TR" sz="4400" dirty="0" smtClean="0">
                <a:solidFill>
                  <a:srgbClr val="FFFF00"/>
                </a:solidFill>
              </a:rPr>
              <a:t> Edilmesi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4982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4400" dirty="0" smtClean="0">
                <a:solidFill>
                  <a:schemeClr val="tx2"/>
                </a:solidFill>
              </a:rPr>
              <a:t>4. </a:t>
            </a:r>
            <a:r>
              <a:rPr lang="tr-TR" sz="4400" b="1" u="sng" dirty="0" smtClean="0">
                <a:solidFill>
                  <a:schemeClr val="tx2"/>
                </a:solidFill>
              </a:rPr>
              <a:t>Kaymakamın </a:t>
            </a:r>
            <a:r>
              <a:rPr lang="tr-TR" sz="4400" b="1" u="sng" dirty="0">
                <a:solidFill>
                  <a:schemeClr val="tx2"/>
                </a:solidFill>
              </a:rPr>
              <a:t>evrakı reddetmesi halinde Milli Eğitim Müdürlüğünde evrakı en </a:t>
            </a:r>
            <a:r>
              <a:rPr lang="tr-TR" sz="4400" b="1" u="sng" dirty="0" smtClean="0">
                <a:solidFill>
                  <a:schemeClr val="tx2"/>
                </a:solidFill>
              </a:rPr>
              <a:t>son onaylayan </a:t>
            </a:r>
            <a:r>
              <a:rPr lang="tr-TR" sz="4400" b="1" u="sng" dirty="0">
                <a:solidFill>
                  <a:schemeClr val="tx2"/>
                </a:solidFill>
              </a:rPr>
              <a:t>kullanıcı olan </a:t>
            </a:r>
            <a:r>
              <a:rPr lang="tr-TR" sz="4400" b="1" u="sng" dirty="0" smtClean="0">
                <a:solidFill>
                  <a:schemeClr val="tx2"/>
                </a:solidFill>
              </a:rPr>
              <a:t>İlçe </a:t>
            </a:r>
            <a:r>
              <a:rPr lang="tr-TR" sz="4400" b="1" u="sng" dirty="0">
                <a:solidFill>
                  <a:schemeClr val="tx2"/>
                </a:solidFill>
              </a:rPr>
              <a:t>Milli Eğitim Müdürüne</a:t>
            </a:r>
            <a:r>
              <a:rPr lang="tr-TR" sz="4400" dirty="0">
                <a:solidFill>
                  <a:schemeClr val="tx2"/>
                </a:solidFill>
              </a:rPr>
              <a:t> evrak reddedilir. Eğer bir </a:t>
            </a:r>
            <a:r>
              <a:rPr lang="tr-TR" sz="4400" dirty="0" err="1">
                <a:solidFill>
                  <a:schemeClr val="tx2"/>
                </a:solidFill>
              </a:rPr>
              <a:t>red</a:t>
            </a:r>
            <a:r>
              <a:rPr lang="tr-TR" sz="4400" dirty="0">
                <a:solidFill>
                  <a:schemeClr val="tx2"/>
                </a:solidFill>
              </a:rPr>
              <a:t> notu yazmış ise </a:t>
            </a:r>
            <a:r>
              <a:rPr lang="tr-TR" sz="4400" dirty="0" smtClean="0">
                <a:solidFill>
                  <a:schemeClr val="tx2"/>
                </a:solidFill>
              </a:rPr>
              <a:t>bu not </a:t>
            </a:r>
            <a:r>
              <a:rPr lang="tr-TR" sz="4400" dirty="0">
                <a:solidFill>
                  <a:schemeClr val="tx2"/>
                </a:solidFill>
              </a:rPr>
              <a:t>evrak notlarından görüntülenebilir.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097" y="1524303"/>
            <a:ext cx="6321494" cy="53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Autofit/>
          </a:bodyPr>
          <a:lstStyle/>
          <a:p>
            <a:r>
              <a:rPr lang="tr-TR" sz="4400" dirty="0" smtClean="0"/>
              <a:t>ÜZERİMİZE DÜŞEN GÖREV NE?</a:t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«Evrak Otoban Sistemine Gönderildi.» ibaresi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4558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4400" u="sng" dirty="0" smtClean="0">
                <a:solidFill>
                  <a:schemeClr val="tx2"/>
                </a:solidFill>
              </a:rPr>
              <a:t>5.Evraklar </a:t>
            </a:r>
            <a:r>
              <a:rPr lang="tr-TR" sz="4400" u="sng" dirty="0">
                <a:solidFill>
                  <a:schemeClr val="tx2"/>
                </a:solidFill>
              </a:rPr>
              <a:t>belirli aralıklarla otoban sistemine gönderildiğinden</a:t>
            </a:r>
            <a:r>
              <a:rPr lang="tr-TR" sz="4400" dirty="0">
                <a:solidFill>
                  <a:schemeClr val="tx2"/>
                </a:solidFill>
              </a:rPr>
              <a:t> </a:t>
            </a:r>
            <a:r>
              <a:rPr lang="tr-TR" sz="4400" dirty="0" smtClean="0">
                <a:solidFill>
                  <a:schemeClr val="tx2"/>
                </a:solidFill>
              </a:rPr>
              <a:t>Kaymakam aşamasına geçmiş evrakların </a:t>
            </a:r>
            <a:r>
              <a:rPr lang="tr-TR" sz="4400" dirty="0">
                <a:solidFill>
                  <a:schemeClr val="tx2"/>
                </a:solidFill>
              </a:rPr>
              <a:t>en geç bir saat içerisinde Otoban Sistemine gönderilmiş olması gerekmektedir ve “</a:t>
            </a:r>
            <a:r>
              <a:rPr lang="tr-TR" sz="4400" b="1" dirty="0" smtClean="0">
                <a:solidFill>
                  <a:schemeClr val="tx2"/>
                </a:solidFill>
              </a:rPr>
              <a:t>Evrak Otoban </a:t>
            </a:r>
            <a:r>
              <a:rPr lang="tr-TR" sz="4400" b="1" dirty="0">
                <a:solidFill>
                  <a:schemeClr val="tx2"/>
                </a:solidFill>
              </a:rPr>
              <a:t>Sistemine Gönderildi</a:t>
            </a:r>
            <a:r>
              <a:rPr lang="tr-TR" sz="4400" dirty="0">
                <a:solidFill>
                  <a:schemeClr val="tx2"/>
                </a:solidFill>
              </a:rPr>
              <a:t>” ibaresi görülmelidir. Aksi takdirde DYS Yöneticinizi bilgilendiriniz.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1630017"/>
            <a:ext cx="11855824" cy="31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226"/>
          </a:xfrm>
        </p:spPr>
        <p:txBody>
          <a:bodyPr>
            <a:noAutofit/>
          </a:bodyPr>
          <a:lstStyle/>
          <a:p>
            <a:r>
              <a:rPr lang="tr-TR" sz="4000" dirty="0" smtClean="0"/>
              <a:t>ÜZERİMİZE DÜŞEN GÖREV NE?</a:t>
            </a:r>
            <a:br>
              <a:rPr lang="tr-TR" sz="4000" dirty="0" smtClean="0"/>
            </a:br>
            <a:r>
              <a:rPr lang="tr-TR" sz="4000" dirty="0" smtClean="0">
                <a:solidFill>
                  <a:srgbClr val="FFFF00"/>
                </a:solidFill>
              </a:rPr>
              <a:t>Onay Sonrası Gözden Geçirme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3034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dirty="0" smtClean="0">
                <a:solidFill>
                  <a:schemeClr val="tx2"/>
                </a:solidFill>
              </a:rPr>
              <a:t>6.Otoban </a:t>
            </a:r>
            <a:r>
              <a:rPr lang="tr-TR" sz="3600" dirty="0">
                <a:solidFill>
                  <a:schemeClr val="tx2"/>
                </a:solidFill>
              </a:rPr>
              <a:t>sisteminde onaylanan evraklar belirli aralıklarla MEB </a:t>
            </a:r>
            <a:r>
              <a:rPr lang="tr-TR" sz="3600" dirty="0" err="1">
                <a:solidFill>
                  <a:schemeClr val="tx2"/>
                </a:solidFill>
              </a:rPr>
              <a:t>DYS'ye</a:t>
            </a:r>
            <a:r>
              <a:rPr lang="tr-TR" sz="3600" dirty="0">
                <a:solidFill>
                  <a:schemeClr val="tx2"/>
                </a:solidFill>
              </a:rPr>
              <a:t> alınmaktadır. Bu nedenle </a:t>
            </a:r>
            <a:r>
              <a:rPr lang="tr-TR" sz="3600" dirty="0" smtClean="0">
                <a:solidFill>
                  <a:schemeClr val="tx2"/>
                </a:solidFill>
              </a:rPr>
              <a:t>Kaymakam </a:t>
            </a:r>
            <a:r>
              <a:rPr lang="tr-TR" sz="3600" dirty="0">
                <a:solidFill>
                  <a:schemeClr val="tx2"/>
                </a:solidFill>
              </a:rPr>
              <a:t>onayını tamamlamış evrakların da en geç bir saat içerisinde MEB DYS sistemine alınarak </a:t>
            </a:r>
            <a:r>
              <a:rPr lang="tr-TR" sz="3600" u="sng" dirty="0">
                <a:solidFill>
                  <a:schemeClr val="tx2"/>
                </a:solidFill>
              </a:rPr>
              <a:t>“</a:t>
            </a:r>
            <a:r>
              <a:rPr lang="tr-TR" sz="3600" b="1" u="sng" dirty="0" smtClean="0">
                <a:solidFill>
                  <a:schemeClr val="tx2"/>
                </a:solidFill>
              </a:rPr>
              <a:t>Onay Sonrası </a:t>
            </a:r>
            <a:r>
              <a:rPr lang="tr-TR" sz="3600" b="1" u="sng" dirty="0">
                <a:solidFill>
                  <a:schemeClr val="tx2"/>
                </a:solidFill>
              </a:rPr>
              <a:t>Gözden Geçirme</a:t>
            </a:r>
            <a:r>
              <a:rPr lang="tr-TR" sz="3600" u="sng" dirty="0">
                <a:solidFill>
                  <a:schemeClr val="tx2"/>
                </a:solidFill>
              </a:rPr>
              <a:t>”</a:t>
            </a:r>
            <a:r>
              <a:rPr lang="tr-TR" sz="3600" dirty="0">
                <a:solidFill>
                  <a:schemeClr val="tx2"/>
                </a:solidFill>
              </a:rPr>
              <a:t> aşamasına düşmesi gerekmektedir. </a:t>
            </a:r>
            <a:r>
              <a:rPr lang="tr-TR" sz="3600" b="1" u="sng" dirty="0">
                <a:solidFill>
                  <a:schemeClr val="tx2"/>
                </a:solidFill>
              </a:rPr>
              <a:t>“Evrak Otoban Sisteminde </a:t>
            </a:r>
            <a:r>
              <a:rPr lang="tr-TR" sz="3600" b="1" u="sng" dirty="0" smtClean="0">
                <a:solidFill>
                  <a:schemeClr val="tx2"/>
                </a:solidFill>
              </a:rPr>
              <a:t>Onaylandı” </a:t>
            </a:r>
            <a:r>
              <a:rPr lang="tr-TR" sz="3600" dirty="0" smtClean="0">
                <a:solidFill>
                  <a:schemeClr val="tx2"/>
                </a:solidFill>
              </a:rPr>
              <a:t>ibaresi </a:t>
            </a:r>
            <a:r>
              <a:rPr lang="tr-TR" sz="3600" dirty="0">
                <a:solidFill>
                  <a:schemeClr val="tx2"/>
                </a:solidFill>
              </a:rPr>
              <a:t>görülmesinden en geç 1 saat içerisinde </a:t>
            </a:r>
            <a:r>
              <a:rPr lang="tr-TR" sz="3600" b="1" u="sng" dirty="0">
                <a:solidFill>
                  <a:schemeClr val="tx2"/>
                </a:solidFill>
              </a:rPr>
              <a:t>“Onaylandı” </a:t>
            </a:r>
            <a:r>
              <a:rPr lang="tr-TR" sz="3600" dirty="0">
                <a:solidFill>
                  <a:schemeClr val="tx2"/>
                </a:solidFill>
              </a:rPr>
              <a:t>ibaresi görülmeyen ve MEB </a:t>
            </a:r>
            <a:r>
              <a:rPr lang="tr-TR" sz="3600" dirty="0" err="1" smtClean="0">
                <a:solidFill>
                  <a:schemeClr val="tx2"/>
                </a:solidFill>
              </a:rPr>
              <a:t>DYS'ye</a:t>
            </a:r>
            <a:r>
              <a:rPr lang="tr-TR" sz="3600" dirty="0" smtClean="0">
                <a:solidFill>
                  <a:schemeClr val="tx2"/>
                </a:solidFill>
              </a:rPr>
              <a:t> alınamayan </a:t>
            </a:r>
            <a:r>
              <a:rPr lang="tr-TR" sz="3600" dirty="0">
                <a:solidFill>
                  <a:schemeClr val="tx2"/>
                </a:solidFill>
              </a:rPr>
              <a:t>evrakları </a:t>
            </a:r>
            <a:r>
              <a:rPr lang="tr-TR" sz="3600" b="1" u="sng" dirty="0">
                <a:solidFill>
                  <a:schemeClr val="tx2"/>
                </a:solidFill>
              </a:rPr>
              <a:t>DYS Yöneticinize bildiriniz.</a:t>
            </a:r>
            <a:endParaRPr lang="tr-TR" sz="3600" b="1" dirty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7" y="1630017"/>
            <a:ext cx="10238026" cy="335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226"/>
          </a:xfrm>
        </p:spPr>
        <p:txBody>
          <a:bodyPr>
            <a:noAutofit/>
          </a:bodyPr>
          <a:lstStyle/>
          <a:p>
            <a:r>
              <a:rPr lang="tr-TR" sz="4000" dirty="0" smtClean="0"/>
              <a:t>ÜZERİMİZE DÜŞEN GÖREV NE?</a:t>
            </a:r>
            <a:br>
              <a:rPr lang="tr-TR" sz="4000" dirty="0" smtClean="0"/>
            </a:br>
            <a:r>
              <a:rPr lang="tr-TR" sz="4000" dirty="0" smtClean="0">
                <a:solidFill>
                  <a:srgbClr val="FFFF00"/>
                </a:solidFill>
              </a:rPr>
              <a:t>Otobanda Sorun Yaşamamak İçin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6"/>
            <a:ext cx="11913704" cy="4552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dirty="0" smtClean="0">
                <a:solidFill>
                  <a:schemeClr val="tx2"/>
                </a:solidFill>
              </a:rPr>
              <a:t>Resmi yazıların OTOBAN sistemine aktarılması esnasında sorun yaşamamak için;</a:t>
            </a:r>
          </a:p>
          <a:p>
            <a:pPr marL="742950" lvl="0" indent="-742950">
              <a:buFont typeface="+mj-lt"/>
              <a:buAutoNum type="arabicPeriod"/>
            </a:pPr>
            <a:r>
              <a:rPr lang="tr-TR" sz="3600" dirty="0">
                <a:solidFill>
                  <a:schemeClr val="tx2"/>
                </a:solidFill>
              </a:rPr>
              <a:t>Güncel UYAP editörü şablon olarak  kullanılmalı ve evrakın sayı kısmında mutlaka ‘ </a:t>
            </a:r>
            <a:r>
              <a:rPr lang="tr-TR" sz="3600" b="1" dirty="0">
                <a:solidFill>
                  <a:schemeClr val="tx2"/>
                </a:solidFill>
              </a:rPr>
              <a:t>E </a:t>
            </a:r>
            <a:r>
              <a:rPr lang="tr-TR" sz="3600" dirty="0">
                <a:solidFill>
                  <a:schemeClr val="tx2"/>
                </a:solidFill>
              </a:rPr>
              <a:t>’  harfi olmalıdır. </a:t>
            </a:r>
          </a:p>
          <a:p>
            <a:pPr marL="742950" indent="-742950">
              <a:buFont typeface="+mj-lt"/>
              <a:buAutoNum type="arabicPeriod"/>
            </a:pPr>
            <a:r>
              <a:rPr lang="tr-TR" sz="3600" dirty="0">
                <a:solidFill>
                  <a:schemeClr val="tx2"/>
                </a:solidFill>
              </a:rPr>
              <a:t>Resmi yazılar oluşturulurken madde imi(1-2-3 yada a-b-c vb.) kullanmamaya özen gösterilmeli, </a:t>
            </a:r>
            <a:r>
              <a:rPr lang="tr-TR" sz="3600" dirty="0" smtClean="0">
                <a:solidFill>
                  <a:schemeClr val="tx2"/>
                </a:solidFill>
              </a:rPr>
              <a:t>kullanılması </a:t>
            </a:r>
            <a:r>
              <a:rPr lang="tr-TR" sz="3600" dirty="0">
                <a:solidFill>
                  <a:schemeClr val="tx2"/>
                </a:solidFill>
              </a:rPr>
              <a:t>gerekli ise de (1boşluk-) şeklinde kullanılması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4229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5400" dirty="0" smtClean="0"/>
              <a:t>OTOBAN'DAN EVRAK GERİ ÇEKME</a:t>
            </a:r>
            <a:endParaRPr lang="tr-TR" sz="5400" b="0" i="0" dirty="0">
              <a:solidFill>
                <a:schemeClr val="bg1"/>
              </a:solidFill>
              <a:latin typeface="Book Antiqua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5" y="1925142"/>
            <a:ext cx="10760290" cy="44590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5" y="1540044"/>
            <a:ext cx="10760290" cy="52292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55" y="1570409"/>
            <a:ext cx="10760290" cy="52432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15" y="1562226"/>
            <a:ext cx="10762730" cy="52292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47" y="1540044"/>
            <a:ext cx="5524892" cy="536768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308" y="1555784"/>
            <a:ext cx="5392370" cy="533619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4303"/>
            <a:ext cx="12192000" cy="312751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1508823"/>
            <a:ext cx="12192000" cy="534917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0488" y="1524303"/>
            <a:ext cx="4598712" cy="53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765" y="255134"/>
            <a:ext cx="12006470" cy="1036850"/>
          </a:xfrm>
        </p:spPr>
        <p:txBody>
          <a:bodyPr>
            <a:noAutofit/>
          </a:bodyPr>
          <a:lstStyle/>
          <a:p>
            <a:r>
              <a:rPr lang="tr-TR" sz="4000" dirty="0"/>
              <a:t>Evrak onaylama sırasında çok nadiren karşılaşılan aşağıda yer alan hatalar giderilmiştir: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65" y="1563757"/>
            <a:ext cx="12006470" cy="5254487"/>
          </a:xfrm>
        </p:spPr>
        <p:txBody>
          <a:bodyPr>
            <a:noAutofit/>
          </a:bodyPr>
          <a:lstStyle/>
          <a:p>
            <a:pPr marL="742950" indent="-742950" algn="just">
              <a:buAutoNum type="alphaLcPeriod"/>
            </a:pPr>
            <a:r>
              <a:rPr lang="tr-TR" sz="4400" dirty="0" smtClean="0">
                <a:solidFill>
                  <a:schemeClr val="tx2"/>
                </a:solidFill>
              </a:rPr>
              <a:t>Evrak </a:t>
            </a:r>
            <a:r>
              <a:rPr lang="tr-TR" sz="4400" dirty="0">
                <a:solidFill>
                  <a:schemeClr val="tx2"/>
                </a:solidFill>
              </a:rPr>
              <a:t>onaylama sürecinde amir evrakı onayladığında evrak iş listesinden düşüyor </a:t>
            </a:r>
            <a:r>
              <a:rPr lang="tr-TR" sz="4400" dirty="0" smtClean="0">
                <a:solidFill>
                  <a:schemeClr val="tx2"/>
                </a:solidFill>
              </a:rPr>
              <a:t>ancak, başlatan</a:t>
            </a:r>
            <a:r>
              <a:rPr lang="tr-TR" sz="4400" dirty="0">
                <a:solidFill>
                  <a:schemeClr val="tx2"/>
                </a:solidFill>
              </a:rPr>
              <a:t> </a:t>
            </a:r>
            <a:r>
              <a:rPr lang="tr-TR" sz="4400" dirty="0" smtClean="0">
                <a:solidFill>
                  <a:schemeClr val="tx2"/>
                </a:solidFill>
              </a:rPr>
              <a:t>kişinin </a:t>
            </a:r>
            <a:r>
              <a:rPr lang="tr-TR" sz="4400" dirty="0">
                <a:solidFill>
                  <a:schemeClr val="tx2"/>
                </a:solidFill>
              </a:rPr>
              <a:t>iş listesine "</a:t>
            </a:r>
            <a:r>
              <a:rPr lang="tr-TR" sz="4400" b="1" dirty="0">
                <a:solidFill>
                  <a:schemeClr val="tx2"/>
                </a:solidFill>
              </a:rPr>
              <a:t>Onay Sonrası Gözden Geçirme</a:t>
            </a:r>
            <a:r>
              <a:rPr lang="tr-TR" sz="4400" dirty="0">
                <a:solidFill>
                  <a:schemeClr val="tx2"/>
                </a:solidFill>
              </a:rPr>
              <a:t>" olarak gelmiyor</a:t>
            </a:r>
            <a:r>
              <a:rPr lang="tr-TR" sz="4400" dirty="0" smtClean="0">
                <a:solidFill>
                  <a:schemeClr val="tx2"/>
                </a:solidFill>
              </a:rPr>
              <a:t>.</a:t>
            </a:r>
          </a:p>
          <a:p>
            <a:pPr marL="742950" indent="-742950" algn="just">
              <a:buAutoNum type="alphaLcPeriod"/>
            </a:pPr>
            <a:r>
              <a:rPr lang="tr-TR" sz="4400" dirty="0" smtClean="0">
                <a:solidFill>
                  <a:schemeClr val="tx2"/>
                </a:solidFill>
              </a:rPr>
              <a:t>Son </a:t>
            </a:r>
            <a:r>
              <a:rPr lang="tr-TR" sz="4400" dirty="0">
                <a:solidFill>
                  <a:schemeClr val="tx2"/>
                </a:solidFill>
              </a:rPr>
              <a:t>onay sırasında (amir onayı) </a:t>
            </a:r>
            <a:r>
              <a:rPr lang="tr-TR" sz="4400" b="1" dirty="0">
                <a:solidFill>
                  <a:schemeClr val="tx2"/>
                </a:solidFill>
              </a:rPr>
              <a:t>bazı evrakların içeriği birbirine karışmaktadır</a:t>
            </a:r>
            <a:r>
              <a:rPr lang="tr-TR" sz="44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tr-TR" sz="4400" dirty="0">
                <a:solidFill>
                  <a:schemeClr val="tx2"/>
                </a:solidFill>
              </a:rPr>
              <a:t/>
            </a:r>
            <a:br>
              <a:rPr lang="tr-TR" sz="4400" dirty="0">
                <a:solidFill>
                  <a:schemeClr val="tx2"/>
                </a:solidFill>
              </a:rPr>
            </a:br>
            <a:r>
              <a:rPr lang="tr-TR" sz="4400" dirty="0">
                <a:solidFill>
                  <a:schemeClr val="tx2"/>
                </a:solidFill>
              </a:rPr>
              <a:t/>
            </a:r>
            <a:br>
              <a:rPr lang="tr-TR" sz="4400" dirty="0">
                <a:solidFill>
                  <a:schemeClr val="tx2"/>
                </a:solidFill>
              </a:rPr>
            </a:br>
            <a:endParaRPr lang="tr-T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774" y="185530"/>
            <a:ext cx="11913704" cy="1106454"/>
          </a:xfrm>
        </p:spPr>
        <p:txBody>
          <a:bodyPr>
            <a:noAutofit/>
          </a:bodyPr>
          <a:lstStyle/>
          <a:p>
            <a:r>
              <a:rPr lang="tr-TR" sz="4800" dirty="0" smtClean="0"/>
              <a:t>EVRAK TARAMA BOYUTLARI DEĞİŞTİ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052" y="1775791"/>
            <a:ext cx="11741426" cy="48370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4000" dirty="0">
                <a:solidFill>
                  <a:schemeClr val="tx2"/>
                </a:solidFill>
              </a:rPr>
              <a:t>Taranan evraklarda tarama boyutu büyük ise sistem tarafından uyarı verilecektir. </a:t>
            </a:r>
            <a:r>
              <a:rPr lang="tr-TR" sz="4000" b="1" u="sng" dirty="0">
                <a:solidFill>
                  <a:schemeClr val="tx2"/>
                </a:solidFill>
              </a:rPr>
              <a:t>Taranarak sisteme alınan evrak için 1 MB, her bir ek için ise 5 MB</a:t>
            </a:r>
            <a:r>
              <a:rPr lang="tr-TR" sz="4000" dirty="0">
                <a:solidFill>
                  <a:schemeClr val="tx2"/>
                </a:solidFill>
              </a:rPr>
              <a:t> büyüklüğünün aşılması durumunda kullanıcıya uyarı mesajı görüntülenir.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6" y="1552992"/>
            <a:ext cx="6396038" cy="53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91" y="1873584"/>
            <a:ext cx="5948450" cy="256032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480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SON</a:t>
            </a:r>
            <a:r>
              <a:rPr lang="tr-TR" sz="4800" dirty="0" smtClean="0">
                <a:solidFill>
                  <a:srgbClr val="595959"/>
                </a:solidFill>
                <a:latin typeface="Book Antiqua"/>
              </a:rPr>
              <a:t/>
            </a:r>
            <a:br>
              <a:rPr lang="tr-TR" sz="4800" dirty="0" smtClean="0">
                <a:solidFill>
                  <a:srgbClr val="595959"/>
                </a:solidFill>
                <a:latin typeface="Book Antiqua"/>
              </a:rPr>
            </a:br>
            <a:r>
              <a:rPr lang="tr-TR" sz="4800" dirty="0" smtClean="0">
                <a:solidFill>
                  <a:srgbClr val="C00000"/>
                </a:solidFill>
                <a:latin typeface="Book Antiqua"/>
              </a:rPr>
              <a:t>HERHANGİ BİR SORUNUZ VAR MI?</a:t>
            </a:r>
            <a:endParaRPr lang="tr-TR" sz="4800" b="0" i="0" dirty="0">
              <a:solidFill>
                <a:srgbClr val="7030A0"/>
              </a:solidFill>
              <a:latin typeface="Book Antiqua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81496" y="4969565"/>
            <a:ext cx="5120640" cy="1600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i="0" dirty="0" smtClean="0"/>
              <a:t>HAKAN KARS</a:t>
            </a:r>
          </a:p>
          <a:p>
            <a:pPr marL="0" indent="0" algn="ctr">
              <a:buNone/>
            </a:pPr>
            <a:r>
              <a:rPr lang="tr-TR" sz="2800" b="1" dirty="0" smtClean="0"/>
              <a:t>İLÇE MEBBİS YÖNETİCİSİ</a:t>
            </a:r>
          </a:p>
          <a:p>
            <a:pPr marL="0" indent="0" algn="ctr">
              <a:buNone/>
            </a:pPr>
            <a:r>
              <a:rPr lang="tr-TR" sz="2800" b="1" i="0" dirty="0" smtClean="0"/>
              <a:t>TEMMUZ 2015</a:t>
            </a:r>
            <a:endParaRPr lang="tr-TR" sz="2800" b="1" i="0" dirty="0"/>
          </a:p>
        </p:txBody>
      </p:sp>
      <p:pic>
        <p:nvPicPr>
          <p:cNvPr id="5" name="Resim Yer Tutucusu 4" descr="Flu hareketli şehir sokakları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324" y="284201"/>
            <a:ext cx="1600984" cy="15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5814" y="893135"/>
            <a:ext cx="6150227" cy="3540769"/>
          </a:xfrm>
        </p:spPr>
        <p:txBody>
          <a:bodyPr>
            <a:noAutofit/>
          </a:bodyPr>
          <a:lstStyle/>
          <a:p>
            <a:r>
              <a:rPr lang="tr-TR" sz="5400" b="1" dirty="0" smtClean="0"/>
              <a:t>e-Otoban </a:t>
            </a:r>
            <a:r>
              <a:rPr lang="tr-TR" sz="5400" b="1" dirty="0"/>
              <a:t>Projesi e-TR Ödülünü </a:t>
            </a:r>
            <a:r>
              <a:rPr lang="tr-TR" sz="5400" b="1" dirty="0" smtClean="0"/>
              <a:t>Kazandı.</a:t>
            </a:r>
            <a:endParaRPr lang="tr-TR" sz="5400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2" b="1872"/>
          <a:stretch>
            <a:fillRect/>
          </a:stretch>
        </p:blipFill>
        <p:spPr/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5" y="128834"/>
            <a:ext cx="1624277" cy="3726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228" y="128834"/>
            <a:ext cx="763719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288" y="233869"/>
            <a:ext cx="9601200" cy="103685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54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E-OTOBAN NEDİR?</a:t>
            </a:r>
            <a:endParaRPr lang="tr-TR" sz="54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7" name="Resim 6" descr="T.C. İçişleri Bakanlığı _ e-Otoban Projesi.flv - GOM Player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7" y="2500554"/>
            <a:ext cx="4692735" cy="406562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157722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E-Otoban==Kâğıtsız Ofis Uygulaması</a:t>
            </a:r>
            <a:endParaRPr lang="tr-TR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283" y="323373"/>
            <a:ext cx="11642677" cy="945869"/>
          </a:xfrm>
        </p:spPr>
        <p:txBody>
          <a:bodyPr>
            <a:noAutofit/>
          </a:bodyPr>
          <a:lstStyle/>
          <a:p>
            <a:r>
              <a:rPr lang="tr-TR" sz="6600" dirty="0" smtClean="0"/>
              <a:t>KİMLER DAHİL OLACAK?</a:t>
            </a:r>
            <a:endParaRPr lang="tr-TR" sz="6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8" y="1596787"/>
            <a:ext cx="6676995" cy="5082489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99" y="1596787"/>
            <a:ext cx="4801982" cy="303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518" y="255134"/>
            <a:ext cx="10803082" cy="1064511"/>
          </a:xfrm>
        </p:spPr>
        <p:txBody>
          <a:bodyPr>
            <a:noAutofit/>
          </a:bodyPr>
          <a:lstStyle/>
          <a:p>
            <a:r>
              <a:rPr lang="tr-TR" sz="5400" dirty="0" smtClean="0"/>
              <a:t>E-OTABAN NASIL ÇALIŞIYOR?</a:t>
            </a:r>
            <a:endParaRPr lang="tr-TR" sz="5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12192000" cy="5347252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72" y="72736"/>
            <a:ext cx="1184022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0506" y="1475509"/>
            <a:ext cx="6062250" cy="412519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5400" b="1" dirty="0">
                <a:ln/>
                <a:solidFill>
                  <a:schemeClr val="accent3"/>
                </a:solidFill>
              </a:rPr>
              <a:t>DOKÜMAN YÖNETİM SİSTEMİNDE NELER DEĞİŞECEK.</a:t>
            </a:r>
          </a:p>
        </p:txBody>
      </p:sp>
      <p:pic>
        <p:nvPicPr>
          <p:cNvPr id="10" name="Resim Yer Tutucusu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8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6000" dirty="0"/>
              <a:t>SMS ile </a:t>
            </a:r>
            <a:r>
              <a:rPr lang="tr-TR" sz="6000" dirty="0" smtClean="0"/>
              <a:t>Bilgilendirme</a:t>
            </a:r>
            <a:endParaRPr lang="tr-TR" sz="6000" b="0" i="0" dirty="0">
              <a:solidFill>
                <a:schemeClr val="bg1"/>
              </a:solidFill>
              <a:latin typeface="Book Antiqu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248"/>
            <a:ext cx="12192000" cy="534775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1510248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Dilekçe sahibinin "T.C</a:t>
            </a:r>
            <a:r>
              <a:rPr lang="tr-TR" sz="3600" dirty="0">
                <a:solidFill>
                  <a:schemeClr val="tx2"/>
                </a:solidFill>
              </a:rPr>
              <a:t>. Kimlik </a:t>
            </a:r>
            <a:r>
              <a:rPr lang="tr-TR" sz="3600" dirty="0" smtClean="0">
                <a:solidFill>
                  <a:schemeClr val="tx2"/>
                </a:solidFill>
              </a:rPr>
              <a:t>No ve "Telefon </a:t>
            </a:r>
            <a:r>
              <a:rPr lang="tr-TR" sz="3600" dirty="0">
                <a:solidFill>
                  <a:schemeClr val="tx2"/>
                </a:solidFill>
              </a:rPr>
              <a:t>numarası" </a:t>
            </a:r>
            <a:endParaRPr lang="tr-TR" sz="3600" dirty="0" smtClean="0">
              <a:solidFill>
                <a:schemeClr val="tx2"/>
              </a:solidFill>
            </a:endParaRPr>
          </a:p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kayıt </a:t>
            </a:r>
            <a:r>
              <a:rPr lang="tr-TR" sz="3600" dirty="0">
                <a:solidFill>
                  <a:schemeClr val="tx2"/>
                </a:solidFill>
              </a:rPr>
              <a:t>edilir.</a:t>
            </a:r>
            <a:br>
              <a:rPr lang="tr-TR" sz="3600" dirty="0">
                <a:solidFill>
                  <a:schemeClr val="tx2"/>
                </a:solidFill>
              </a:rPr>
            </a:br>
            <a:r>
              <a:rPr lang="tr-TR" sz="3600" dirty="0">
                <a:solidFill>
                  <a:schemeClr val="tx2"/>
                </a:solidFill>
              </a:rPr>
              <a:t/>
            </a:r>
            <a:br>
              <a:rPr lang="tr-TR" sz="3600" dirty="0">
                <a:solidFill>
                  <a:schemeClr val="tx2"/>
                </a:solidFill>
              </a:rPr>
            </a:br>
            <a:endParaRPr lang="tr-TR" sz="36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4380"/>
            <a:ext cx="12192000" cy="37964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91" y="1510248"/>
            <a:ext cx="6147985" cy="5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722"/>
          </a:xfrm>
        </p:spPr>
        <p:txBody>
          <a:bodyPr>
            <a:noAutofit/>
          </a:bodyPr>
          <a:lstStyle/>
          <a:p>
            <a:r>
              <a:rPr lang="tr-TR" sz="4400" dirty="0" smtClean="0"/>
              <a:t>ÜZERİMİZE DÜŞEN GÖREV NE?</a:t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Belirli Aralıklarla Yazı Otobana atılır.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503582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4800" dirty="0">
                <a:solidFill>
                  <a:schemeClr val="tx2"/>
                </a:solidFill>
              </a:rPr>
              <a:t>Onay listesi seçilirken daha önceden olduğu gibi </a:t>
            </a:r>
            <a:r>
              <a:rPr lang="tr-TR" sz="4800" dirty="0" smtClean="0">
                <a:solidFill>
                  <a:schemeClr val="tx2"/>
                </a:solidFill>
              </a:rPr>
              <a:t>Kaymakam imza </a:t>
            </a:r>
            <a:r>
              <a:rPr lang="tr-TR" sz="4800" dirty="0">
                <a:solidFill>
                  <a:schemeClr val="tx2"/>
                </a:solidFill>
              </a:rPr>
              <a:t>listesine dahil edilmelidir. </a:t>
            </a:r>
            <a:r>
              <a:rPr lang="tr-TR" sz="4800" dirty="0" smtClean="0">
                <a:solidFill>
                  <a:schemeClr val="tx2"/>
                </a:solidFill>
              </a:rPr>
              <a:t>İmza listesinde </a:t>
            </a:r>
            <a:r>
              <a:rPr lang="tr-TR" sz="4800" dirty="0">
                <a:solidFill>
                  <a:schemeClr val="tx2"/>
                </a:solidFill>
              </a:rPr>
              <a:t>otoban aşamasına gelmiş evrak </a:t>
            </a:r>
            <a:r>
              <a:rPr lang="tr-TR" sz="6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belirli aralıklarla </a:t>
            </a:r>
            <a:r>
              <a:rPr lang="tr-TR" sz="4800" dirty="0">
                <a:solidFill>
                  <a:schemeClr val="tx2"/>
                </a:solidFill>
              </a:rPr>
              <a:t>e-Otoban sistemine </a:t>
            </a:r>
            <a:r>
              <a:rPr lang="tr-TR" sz="6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otomatik </a:t>
            </a:r>
            <a:r>
              <a:rPr lang="tr-TR" sz="66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</a:t>
            </a:r>
            <a:r>
              <a:rPr lang="tr-TR" sz="6600" dirty="0" smtClean="0">
                <a:solidFill>
                  <a:schemeClr val="tx2"/>
                </a:solidFill>
              </a:rPr>
              <a:t> </a:t>
            </a:r>
            <a:r>
              <a:rPr lang="tr-TR" sz="4800" dirty="0" smtClean="0">
                <a:solidFill>
                  <a:schemeClr val="tx2"/>
                </a:solidFill>
              </a:rPr>
              <a:t>gönderilecektir.</a:t>
            </a:r>
            <a:r>
              <a:rPr lang="tr-TR" sz="4800" dirty="0">
                <a:solidFill>
                  <a:schemeClr val="tx2"/>
                </a:solidFill>
              </a:rPr>
              <a:t/>
            </a:r>
            <a:br>
              <a:rPr lang="tr-TR" sz="4800" dirty="0">
                <a:solidFill>
                  <a:schemeClr val="tx2"/>
                </a:solidFill>
              </a:rPr>
            </a:br>
            <a:r>
              <a:rPr lang="tr-TR" sz="4800" dirty="0">
                <a:solidFill>
                  <a:schemeClr val="tx2"/>
                </a:solidFill>
              </a:rPr>
              <a:t/>
            </a:r>
            <a:br>
              <a:rPr lang="tr-TR" sz="4800" dirty="0">
                <a:solidFill>
                  <a:schemeClr val="tx2"/>
                </a:solidFill>
              </a:rPr>
            </a:br>
            <a:endParaRPr lang="tr-T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6108"/>
            <a:ext cx="12192000" cy="1268866"/>
          </a:xfrm>
        </p:spPr>
        <p:txBody>
          <a:bodyPr>
            <a:noAutofit/>
          </a:bodyPr>
          <a:lstStyle/>
          <a:p>
            <a:r>
              <a:rPr lang="tr-TR" sz="4400" dirty="0" smtClean="0"/>
              <a:t>ÜZERİMİZE DÜŞEN GÖREV NE?</a:t>
            </a:r>
            <a:br>
              <a:rPr lang="tr-TR" sz="4400" dirty="0" smtClean="0"/>
            </a:br>
            <a:r>
              <a:rPr lang="tr-TR" sz="4400" dirty="0" smtClean="0">
                <a:solidFill>
                  <a:srgbClr val="FFFF00"/>
                </a:solidFill>
              </a:rPr>
              <a:t>İş Takibi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48" y="1630017"/>
            <a:ext cx="11913704" cy="50358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 smtClean="0">
                <a:solidFill>
                  <a:schemeClr val="tx2"/>
                </a:solidFill>
              </a:rPr>
              <a:t>2. Otoban </a:t>
            </a:r>
            <a:r>
              <a:rPr lang="tr-TR" sz="3200" dirty="0">
                <a:solidFill>
                  <a:schemeClr val="tx2"/>
                </a:solidFill>
              </a:rPr>
              <a:t>sistemine gönderilmiş evrakların takibi (İş Listesi Ekranında ve Evrak Onay işlemleri ekranında yer alan ) “</a:t>
            </a:r>
            <a:r>
              <a:rPr lang="tr-TR" sz="3200" b="1" dirty="0">
                <a:solidFill>
                  <a:schemeClr val="tx2"/>
                </a:solidFill>
              </a:rPr>
              <a:t>Onay Durum</a:t>
            </a:r>
            <a:r>
              <a:rPr lang="tr-TR" sz="3200" dirty="0">
                <a:solidFill>
                  <a:schemeClr val="tx2"/>
                </a:solidFill>
              </a:rPr>
              <a:t>” butonuna tıklayarak açılan "İş Akışı” Penceresinde yer alan “Otoban Durum” butonuna tıklanarak izlenebilecektir.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15" y="3582928"/>
            <a:ext cx="7284554" cy="29800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80" y="1547605"/>
            <a:ext cx="8959670" cy="50589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92" y="3420755"/>
            <a:ext cx="10703616" cy="27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963FA823-0D12-47AC-8A10-0E7035D505C9}" vid="{DFC0BADC-0207-4890-B289-43C49A810473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İş yönlendirme sunusu (geniş ekran)</Template>
  <TotalTime>0</TotalTime>
  <Words>481</Words>
  <Application>Microsoft Office PowerPoint</Application>
  <PresentationFormat>Geniş ekran</PresentationFormat>
  <Paragraphs>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Verdana</vt:lpstr>
      <vt:lpstr>Sales Direction 16X9</vt:lpstr>
      <vt:lpstr>MEB DYS  E-OTOBAN ENTEGRASYONU</vt:lpstr>
      <vt:lpstr>e-Otoban Projesi e-TR Ödülünü Kazandı.</vt:lpstr>
      <vt:lpstr>E-OTOBAN NEDİR?</vt:lpstr>
      <vt:lpstr>KİMLER DAHİL OLACAK?</vt:lpstr>
      <vt:lpstr>E-OTABAN NASIL ÇALIŞIYOR?</vt:lpstr>
      <vt:lpstr>DOKÜMAN YÖNETİM SİSTEMİNDE NELER DEĞİŞECEK.</vt:lpstr>
      <vt:lpstr>SMS ile Bilgilendirme</vt:lpstr>
      <vt:lpstr>ÜZERİMİZE DÜŞEN GÖREV NE? Belirli Aralıklarla Yazı Otobana atılır.</vt:lpstr>
      <vt:lpstr>ÜZERİMİZE DÜŞEN GÖREV NE? İş Takibi</vt:lpstr>
      <vt:lpstr>ÜZERİMİZE DÜŞEN GÖREV NE? Hiyerarşi Sırasına Dikkat!</vt:lpstr>
      <vt:lpstr>ÜZERİMİZE DÜŞEN GÖREV NE? Yazının Red Edilmesi</vt:lpstr>
      <vt:lpstr>ÜZERİMİZE DÜŞEN GÖREV NE? «Evrak Otoban Sistemine Gönderildi.» ibaresi</vt:lpstr>
      <vt:lpstr>ÜZERİMİZE DÜŞEN GÖREV NE? Onay Sonrası Gözden Geçirme</vt:lpstr>
      <vt:lpstr>ÜZERİMİZE DÜŞEN GÖREV NE? Otobanda Sorun Yaşamamak İçin</vt:lpstr>
      <vt:lpstr>OTOBAN'DAN EVRAK GERİ ÇEKME</vt:lpstr>
      <vt:lpstr>Evrak onaylama sırasında çok nadiren karşılaşılan aşağıda yer alan hatalar giderilmiştir:</vt:lpstr>
      <vt:lpstr>EVRAK TARAMA BOYUTLARI DEĞİŞTİ</vt:lpstr>
      <vt:lpstr>SON HERHANGİ BİR SORUNUZ VAR MI?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2015-07-09T13:29:38Z</dcterms:created>
  <dcterms:modified xsi:type="dcterms:W3CDTF">2015-07-10T12:26:43Z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